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"/>
  </p:notesMasterIdLst>
  <p:sldIdLst>
    <p:sldId id="256" r:id="rId2"/>
    <p:sldId id="262" r:id="rId3"/>
    <p:sldId id="261" r:id="rId4"/>
    <p:sldId id="266" r:id="rId5"/>
    <p:sldId id="265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656"/>
    <a:srgbClr val="FF1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04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983FA-7E59-2C45-A047-7112E07B1ACF}" type="datetimeFigureOut">
              <a:rPr kumimoji="1" lang="ja-JP" altLang="en-US" smtClean="0"/>
              <a:t>2016/12/18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8023F-4839-A84D-8759-DC052B17FB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83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023F-4839-A84D-8759-DC052B17FB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40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>
            <a:spLocks/>
          </p:cNvSpPr>
          <p:nvPr/>
        </p:nvSpPr>
        <p:spPr bwMode="auto">
          <a:xfrm>
            <a:off x="0" y="4039613"/>
            <a:ext cx="9134856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6"/>
            <a:ext cx="7358114" cy="1470025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3"/>
            <a:ext cx="7358114" cy="92869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BCED3E41-E2DE-48B7-AD25-2C05D8372D60}" type="datetime4">
              <a:rPr lang="en-US" smtClean="0"/>
              <a:pPr/>
              <a:t>2016年 12月 18日 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スライド番号プレースホルダー 27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フリーフォーム 35"/>
          <p:cNvSpPr>
            <a:spLocks/>
          </p:cNvSpPr>
          <p:nvPr/>
        </p:nvSpPr>
        <p:spPr bwMode="auto">
          <a:xfrm>
            <a:off x="0" y="3071811"/>
            <a:ext cx="9144000" cy="1115989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8" name="フリーフォーム 37"/>
          <p:cNvSpPr>
            <a:spLocks/>
          </p:cNvSpPr>
          <p:nvPr/>
        </p:nvSpPr>
        <p:spPr bwMode="auto">
          <a:xfrm>
            <a:off x="0" y="3952662"/>
            <a:ext cx="9144000" cy="369116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>
            <a:off x="0" y="3809785"/>
            <a:ext cx="9144000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0" name="フリーフォーム 39"/>
          <p:cNvSpPr>
            <a:spLocks/>
          </p:cNvSpPr>
          <p:nvPr/>
        </p:nvSpPr>
        <p:spPr bwMode="auto">
          <a:xfrm>
            <a:off x="0" y="4090554"/>
            <a:ext cx="91440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1" name="フリーフォーム 40"/>
          <p:cNvSpPr>
            <a:spLocks/>
          </p:cNvSpPr>
          <p:nvPr/>
        </p:nvSpPr>
        <p:spPr bwMode="auto">
          <a:xfrm>
            <a:off x="0" y="4325364"/>
            <a:ext cx="9144000" cy="553056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143256" y="4071944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152400" y="4019118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143256" y="371475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152400" y="3881226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図形グループ 1"/>
          <p:cNvGrpSpPr/>
          <p:nvPr/>
        </p:nvGrpSpPr>
        <p:grpSpPr>
          <a:xfrm>
            <a:off x="7530770" y="3871494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1" name="日付プレースホルダー 30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AF119237-00E8-48F5-9A77-8496B8A0E541}" type="datetimeFigureOut">
              <a:rPr lang="en-US" smtClean="0"/>
              <a:t>2016/12/18</a:t>
            </a:fld>
            <a:endParaRPr lang="en-US"/>
          </a:p>
        </p:txBody>
      </p:sp>
      <p:sp>
        <p:nvSpPr>
          <p:cNvPr id="32" name="フッター プレースホルダー 31"/>
          <p:cNvSpPr>
            <a:spLocks noGrp="1"/>
          </p:cNvSpPr>
          <p:nvPr>
            <p:ph type="ftr" sz="quarter" idx="11"/>
          </p:nvPr>
        </p:nvSpPr>
        <p:spPr>
          <a:xfrm>
            <a:off x="2199600" y="1"/>
            <a:ext cx="4500000" cy="361347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556" y="500045"/>
            <a:ext cx="6019800" cy="592935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ー 2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AF119237-00E8-48F5-9A77-8496B8A0E541}" type="datetimeFigureOut">
              <a:rPr lang="en-US" smtClean="0"/>
              <a:t>2016/12/18</a:t>
            </a:fld>
            <a:endParaRPr lang="en-US"/>
          </a:p>
        </p:txBody>
      </p:sp>
      <p:sp>
        <p:nvSpPr>
          <p:cNvPr id="25" name="フッター プレースホルダー 24"/>
          <p:cNvSpPr>
            <a:spLocks noGrp="1"/>
          </p:cNvSpPr>
          <p:nvPr>
            <p:ph type="ftr" sz="quarter" idx="11"/>
          </p:nvPr>
        </p:nvSpPr>
        <p:spPr>
          <a:xfrm>
            <a:off x="2199600" y="1"/>
            <a:ext cx="4500000" cy="361347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896202C6-8B37-41F0-B3E4-774551D1C22F}" type="datetime4">
              <a:rPr lang="en-US" smtClean="0"/>
              <a:pPr/>
              <a:t>2016年 12月 18日 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2544" y="117632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8F78D1B-BB73-41B2-8202-C6678B761557}" type="datetime4">
              <a:rPr lang="en-US" smtClean="0"/>
              <a:pPr/>
              <a:t>2016年 12月 18日 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図形グループ 6"/>
          <p:cNvGrpSpPr>
            <a:grpSpLocks/>
          </p:cNvGrpSpPr>
          <p:nvPr/>
        </p:nvGrpSpPr>
        <p:grpSpPr bwMode="auto">
          <a:xfrm>
            <a:off x="-16016" y="0"/>
            <a:ext cx="9144000" cy="6858024"/>
            <a:chOff x="-129" y="-42"/>
            <a:chExt cx="6177" cy="4355"/>
          </a:xfrm>
        </p:grpSpPr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-122" y="-42"/>
              <a:ext cx="5811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6" name="フリーフォーム 25"/>
            <p:cNvSpPr>
              <a:spLocks/>
            </p:cNvSpPr>
            <p:nvPr/>
          </p:nvSpPr>
          <p:spPr bwMode="auto">
            <a:xfrm>
              <a:off x="-129" y="1692"/>
              <a:ext cx="6170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7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8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8" name="図形グループ 7"/>
          <p:cNvGrpSpPr/>
          <p:nvPr/>
        </p:nvGrpSpPr>
        <p:grpSpPr>
          <a:xfrm>
            <a:off x="7270629" y="3871494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0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図形グループ 8"/>
          <p:cNvGrpSpPr/>
          <p:nvPr/>
        </p:nvGrpSpPr>
        <p:grpSpPr>
          <a:xfrm>
            <a:off x="6341934" y="5000636"/>
            <a:ext cx="1071570" cy="1036603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4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" name="フリーフォーム 36"/>
          <p:cNvSpPr>
            <a:spLocks/>
          </p:cNvSpPr>
          <p:nvPr/>
        </p:nvSpPr>
        <p:spPr bwMode="auto">
          <a:xfrm>
            <a:off x="5841870" y="5857893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 rot="5400000">
            <a:off x="7322977" y="5055119"/>
            <a:ext cx="1894703" cy="1678386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7286645" y="3871494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6357950" y="5000636"/>
            <a:ext cx="1071570" cy="1036603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43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フリーフォーム 45"/>
          <p:cNvSpPr>
            <a:spLocks/>
          </p:cNvSpPr>
          <p:nvPr/>
        </p:nvSpPr>
        <p:spPr bwMode="auto">
          <a:xfrm>
            <a:off x="5857886" y="5857893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F2511E46-B9AD-4605-BA48-F4BA770367EA}" type="datetime4">
              <a:rPr lang="en-US" smtClean="0"/>
              <a:pPr/>
              <a:t>2016年 12月 18日 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9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4183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771A4492-1D66-40E5-BF5F-8AE5B76A3760}" type="datetime4">
              <a:rPr lang="en-US" smtClean="0"/>
              <a:pPr/>
              <a:t>2016年 12月 18日 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F0120655-FBEF-4656-A8A9-E7D9EB4F4DEC}" type="datetime4">
              <a:rPr lang="en-US" smtClean="0"/>
              <a:pPr/>
              <a:t>2016年 12月 18日 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946B2BA2-D035-44CD-B6C5-345CD46C68A9}" type="datetime4">
              <a:rPr lang="en-US" smtClean="0"/>
              <a:pPr/>
              <a:t>2016年 12月 18日 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7"/>
            <a:ext cx="325754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712544D9-E8EB-4DFC-9BAC-8FC5CFB1A919}" type="datetime4">
              <a:rPr lang="en-US" smtClean="0"/>
              <a:pPr/>
              <a:t>2016年 12月 18日 </a:t>
            </a:fld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71472" y="623835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プレースホルダーまでドラッグするかアイコンをクリックして図を追加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28596" y="5429265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CF894904-8048-429B-BF77-F17DA8F8287B}" type="datetime4">
              <a:rPr lang="en-US" smtClean="0"/>
              <a:pPr/>
              <a:t>2016年 12月 18日 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99600" y="1"/>
            <a:ext cx="4500000" cy="361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ー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2016年 12月 18日 </a:t>
            </a:fld>
            <a:endParaRPr 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2198578" y="1"/>
            <a:ext cx="4500594" cy="36134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4"/>
          </p:nvPr>
        </p:nvSpPr>
        <p:spPr>
          <a:xfrm>
            <a:off x="7715272" y="0"/>
            <a:ext cx="1428728" cy="360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図形グループ 1"/>
          <p:cNvGrpSpPr>
            <a:grpSpLocks/>
          </p:cNvGrpSpPr>
          <p:nvPr/>
        </p:nvGrpSpPr>
        <p:grpSpPr bwMode="auto">
          <a:xfrm>
            <a:off x="-27819" y="-14"/>
            <a:ext cx="9171027" cy="6856555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 userDrawn="1"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 userDrawn="1"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 userDrawn="1"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 userDrawn="1"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 userDrawn="1"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 userDrawn="1"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 userDrawn="1"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タイトル プレースホルダー 1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1170"/>
            <a:ext cx="8229600" cy="468535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3" name="図形グループ 2"/>
          <p:cNvGrpSpPr/>
          <p:nvPr/>
        </p:nvGrpSpPr>
        <p:grpSpPr>
          <a:xfrm>
            <a:off x="8072430" y="5827532"/>
            <a:ext cx="1071570" cy="1036603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1" sz="4400" baseline="0">
          <a:ln>
            <a:noFill/>
          </a:ln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rgbClr val="C00000"/>
        </a:buClr>
        <a:buSzPct val="80000"/>
        <a:buFont typeface="Wingdings"/>
        <a:buChar char="l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rgbClr val="C00000"/>
        </a:buClr>
        <a:buSzPct val="65000"/>
        <a:buFont typeface="Wingdings"/>
        <a:buChar char="l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rgbClr val="C00000"/>
        </a:buClr>
        <a:buSzPct val="60000"/>
        <a:buFont typeface="Wingdings"/>
        <a:buChar char="l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55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 descr="15608651_1692868471025869_2049095186_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571"/>
            <a:ext cx="9144000" cy="754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9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スクリーンショット 2016-12-18 10.02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2967" r="2365" b="2151"/>
          <a:stretch/>
        </p:blipFill>
        <p:spPr>
          <a:xfrm>
            <a:off x="0" y="0"/>
            <a:ext cx="9145336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HGS明朝E"/>
                <a:ea typeface="HGS明朝E"/>
                <a:cs typeface="HGS明朝E"/>
              </a:rPr>
              <a:t>三島市からの課題＝</a:t>
            </a:r>
            <a:r>
              <a:rPr kumimoji="1" lang="ja-JP" alt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HGS明朝E"/>
                <a:ea typeface="HGS明朝E"/>
                <a:cs typeface="HGS明朝E"/>
              </a:rPr>
              <a:t>移住</a:t>
            </a:r>
            <a:r>
              <a:rPr kumimoji="1" lang="ja-JP" alt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HGS明朝E"/>
                <a:ea typeface="HGS明朝E"/>
                <a:cs typeface="HGS明朝E"/>
              </a:rPr>
              <a:t>・</a:t>
            </a:r>
            <a:r>
              <a:rPr kumimoji="1" lang="ja-JP" altLang="en-US" dirty="0" smtClean="0">
                <a:solidFill>
                  <a:srgbClr val="4B2E0F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HGS明朝E"/>
                <a:ea typeface="HGS明朝E"/>
                <a:cs typeface="HGS明朝E"/>
              </a:rPr>
              <a:t>定住</a:t>
            </a:r>
            <a:endParaRPr kumimoji="1" lang="ja-JP" altLang="en-US" dirty="0">
              <a:solidFill>
                <a:srgbClr val="4B2E0F"/>
              </a:solidFill>
              <a:effectLst>
                <a:outerShdw blurRad="50800" dist="38100" dir="2700000" algn="tl" rotWithShape="0">
                  <a:schemeClr val="bg1"/>
                </a:outerShdw>
              </a:effectLst>
              <a:latin typeface="HGS明朝E"/>
              <a:ea typeface="HGS明朝E"/>
              <a:cs typeface="HGS明朝E"/>
            </a:endParaRPr>
          </a:p>
        </p:txBody>
      </p:sp>
      <p:pic>
        <p:nvPicPr>
          <p:cNvPr id="12" name="図 11" descr="15595885_1692889641023752_44051405_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49" y="-1808581"/>
            <a:ext cx="9440585" cy="828462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4329" y="1571604"/>
            <a:ext cx="7832124" cy="4904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 smtClean="0">
                <a:solidFill>
                  <a:schemeClr val="bg1"/>
                </a:solidFill>
                <a:latin typeface="HGP明朝E"/>
                <a:ea typeface="HGP明朝E"/>
                <a:cs typeface="HGP明朝E"/>
              </a:rPr>
              <a:t>●</a:t>
            </a:r>
            <a:r>
              <a:rPr kumimoji="1" lang="ja-JP" altLang="en-US" b="1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定住したい街とは？</a:t>
            </a:r>
            <a:endParaRPr kumimoji="1" lang="en-US" altLang="ja-JP" b="1" dirty="0" smtClean="0">
              <a:solidFill>
                <a:schemeClr val="tx2">
                  <a:lumMod val="50000"/>
                </a:schemeClr>
              </a:solidFill>
              <a:latin typeface="HGP明朝E"/>
              <a:ea typeface="HGP明朝E"/>
              <a:cs typeface="HGP明朝E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　</a:t>
            </a:r>
            <a:r>
              <a:rPr lang="ja-JP" altLang="en-US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　</a:t>
            </a:r>
            <a:r>
              <a:rPr lang="ja-JP" altLang="en-US" b="1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自慢</a:t>
            </a:r>
            <a:r>
              <a:rPr lang="ja-JP" altLang="en-US" b="1" dirty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できる</a:t>
            </a:r>
            <a:r>
              <a:rPr lang="en-US" altLang="ja-JP" dirty="0">
                <a:solidFill>
                  <a:srgbClr val="FFFFFF"/>
                </a:solidFill>
                <a:latin typeface="HGP明朝E"/>
                <a:ea typeface="HGP明朝E"/>
                <a:cs typeface="HGP明朝E"/>
              </a:rPr>
              <a:t>⇒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自信がある</a:t>
            </a:r>
            <a:r>
              <a:rPr lang="en-US" altLang="ja-JP" dirty="0">
                <a:solidFill>
                  <a:srgbClr val="FFFFFF"/>
                </a:solidFill>
                <a:latin typeface="HGP明朝E"/>
                <a:ea typeface="HGP明朝E"/>
                <a:cs typeface="HGP明朝E"/>
              </a:rPr>
              <a:t>⇒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住みたい街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HGP明朝E"/>
              <a:ea typeface="HGP明朝E"/>
              <a:cs typeface="HGP明朝E"/>
            </a:endParaRPr>
          </a:p>
          <a:p>
            <a:pPr marL="0" indent="0" algn="ctr">
              <a:buNone/>
            </a:pPr>
            <a:r>
              <a:rPr lang="en-US" altLang="ja-JP" dirty="0" smtClean="0">
                <a:solidFill>
                  <a:srgbClr val="FFFFFF"/>
                </a:solidFill>
              </a:rPr>
              <a:t>↓</a:t>
            </a:r>
          </a:p>
          <a:p>
            <a:pPr marL="0" indent="0" algn="ctr">
              <a:buNone/>
            </a:pPr>
            <a:r>
              <a:rPr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住みたい街としての</a:t>
            </a:r>
            <a:r>
              <a:rPr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魅力</a:t>
            </a:r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を発信したい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HGP明朝E"/>
              <a:ea typeface="HGP明朝E"/>
              <a:cs typeface="HGP明朝E"/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　　　　　　三島の魅力＝レトロな町並み</a:t>
            </a:r>
            <a:r>
              <a:rPr kumimoji="1" lang="ja-JP" altLang="en-US" dirty="0" smtClean="0">
                <a:solidFill>
                  <a:schemeClr val="tx2">
                    <a:lumMod val="50000"/>
                  </a:schemeClr>
                </a:solidFill>
              </a:rPr>
              <a:t>　</a:t>
            </a:r>
            <a:endParaRPr kumimoji="1" lang="en-US" altLang="ja-JP" sz="2000" dirty="0" smtClean="0">
              <a:solidFill>
                <a:srgbClr val="FFFFFF"/>
              </a:solidFill>
              <a:latin typeface="HGP明朝E"/>
              <a:ea typeface="HGP明朝E"/>
              <a:cs typeface="HGP明朝E"/>
            </a:endParaRPr>
          </a:p>
          <a:p>
            <a:pPr marL="0" indent="0">
              <a:buNone/>
            </a:pPr>
            <a:r>
              <a:rPr lang="ja-JP" altLang="ja-JP" dirty="0" smtClean="0">
                <a:solidFill>
                  <a:srgbClr val="8C5A0A"/>
                </a:solidFill>
              </a:rPr>
              <a:t>　</a:t>
            </a:r>
            <a:endParaRPr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89528" y="4906999"/>
            <a:ext cx="7368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明朝E"/>
                <a:ea typeface="HGP明朝E"/>
                <a:cs typeface="HGP明朝E"/>
              </a:rPr>
              <a:t>レトロな資産をもっと発信したい　</a:t>
            </a:r>
            <a:r>
              <a:rPr kumimoji="1" lang="ja-JP" alt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P明朝E"/>
                <a:ea typeface="HGP明朝E"/>
                <a:cs typeface="HGP明朝E"/>
              </a:rPr>
              <a:t>　</a:t>
            </a:r>
            <a:r>
              <a:rPr kumimoji="1" lang="ja-JP" altLang="en-US" sz="4000" dirty="0">
                <a:ln>
                  <a:solidFill>
                    <a:srgbClr val="AA400B"/>
                  </a:solidFill>
                </a:ln>
                <a:solidFill>
                  <a:srgbClr val="D2870F"/>
                </a:solidFill>
              </a:rPr>
              <a:t>　</a:t>
            </a:r>
            <a:r>
              <a:rPr kumimoji="1" lang="ja-JP" altLang="en-US" sz="4000" dirty="0" smtClean="0">
                <a:ln>
                  <a:solidFill>
                    <a:srgbClr val="AA400B"/>
                  </a:solidFill>
                </a:ln>
                <a:solidFill>
                  <a:srgbClr val="D2870F"/>
                </a:solidFill>
              </a:rPr>
              <a:t>　　　</a:t>
            </a:r>
            <a:endParaRPr kumimoji="1" lang="ja-JP" altLang="en-US" sz="4000" dirty="0">
              <a:ln>
                <a:solidFill>
                  <a:srgbClr val="AA400B"/>
                </a:solidFill>
              </a:ln>
              <a:solidFill>
                <a:srgbClr val="D2870F"/>
              </a:solidFill>
            </a:endParaRPr>
          </a:p>
        </p:txBody>
      </p:sp>
      <p:pic>
        <p:nvPicPr>
          <p:cNvPr id="9" name="図 8" descr="15609320_1692869247692458_1166589279_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-565220"/>
            <a:ext cx="9144000" cy="1130440"/>
          </a:xfrm>
          <a:prstGeom prst="rect">
            <a:avLst/>
          </a:prstGeom>
        </p:spPr>
      </p:pic>
      <p:pic>
        <p:nvPicPr>
          <p:cNvPr id="10" name="図 9" descr="15609320_1692869247692458_1166589279_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780"/>
            <a:ext cx="9144000" cy="11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6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2016-12-18 10.02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2967" r="2365" b="2151"/>
          <a:stretch/>
        </p:blipFill>
        <p:spPr>
          <a:xfrm>
            <a:off x="1" y="2"/>
            <a:ext cx="9145335" cy="68579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41743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HGP明朝E"/>
                <a:ea typeface="HGP明朝E"/>
                <a:cs typeface="HGP明朝E"/>
              </a:rPr>
              <a:t>解決するには</a:t>
            </a:r>
            <a:endParaRPr kumimoji="1" lang="ja-JP" altLang="en-US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schemeClr val="bg1"/>
                </a:outerShdw>
              </a:effectLst>
              <a:latin typeface="HGP明朝E"/>
              <a:ea typeface="HGP明朝E"/>
              <a:cs typeface="HGP明朝E"/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1336" y="1370347"/>
            <a:ext cx="8971397" cy="47232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tx2">
                    <a:lumMod val="75000"/>
                  </a:schemeClr>
                </a:solidFill>
                <a:latin typeface="HGP明朝E"/>
                <a:ea typeface="HGP明朝E"/>
                <a:cs typeface="HGP明朝E"/>
              </a:rPr>
              <a:t>　</a:t>
            </a:r>
            <a:r>
              <a:rPr kumimoji="1" lang="ja-JP" altLang="en-US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アプリで発信したら良い</a:t>
            </a:r>
            <a:r>
              <a:rPr kumimoji="1" lang="en-US" altLang="ja-JP" dirty="0" smtClean="0">
                <a:solidFill>
                  <a:schemeClr val="bg1"/>
                </a:solidFill>
                <a:latin typeface="HGP明朝E"/>
                <a:ea typeface="HGP明朝E"/>
                <a:cs typeface="HGP明朝E"/>
              </a:rPr>
              <a:t>➡️</a:t>
            </a:r>
            <a:r>
              <a:rPr lang="ja-JP" altLang="en-US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使いたくなる</a:t>
            </a:r>
            <a:r>
              <a:rPr lang="ja-JP" altLang="en-US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アプリ</a:t>
            </a:r>
            <a:endParaRPr lang="en-US" altLang="ja-JP" dirty="0">
              <a:solidFill>
                <a:schemeClr val="tx2">
                  <a:lumMod val="50000"/>
                </a:schemeClr>
              </a:solidFill>
              <a:latin typeface="HGP明朝E"/>
              <a:ea typeface="HGP明朝E"/>
              <a:cs typeface="HGP明朝E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　　　　　　　　　　　　　　　　　</a:t>
            </a: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・</a:t>
            </a:r>
            <a:r>
              <a:rPr lang="ja-JP" altLang="en-US" sz="2800" dirty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更新されること</a:t>
            </a:r>
            <a:endParaRPr lang="en-US" altLang="ja-JP" sz="2800" dirty="0">
              <a:solidFill>
                <a:schemeClr val="tx2">
                  <a:lumMod val="50000"/>
                </a:schemeClr>
              </a:solidFill>
              <a:latin typeface="HGP明朝E"/>
              <a:ea typeface="HGP明朝E"/>
              <a:cs typeface="HGP明朝E"/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　　　　　　　　　　　　　　　　　　　</a:t>
            </a:r>
            <a:r>
              <a:rPr lang="en-US" altLang="ja-JP" sz="2800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 </a:t>
            </a: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・</a:t>
            </a:r>
            <a:r>
              <a:rPr lang="ja-JP" altLang="en-US" sz="2800" dirty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他人からの評価がある</a:t>
            </a: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こと</a:t>
            </a:r>
            <a:endParaRPr kumimoji="1" lang="en-US" altLang="ja-JP" sz="2800" dirty="0" smtClean="0">
              <a:solidFill>
                <a:schemeClr val="tx2">
                  <a:lumMod val="50000"/>
                </a:schemeClr>
              </a:solidFill>
              <a:latin typeface="HGP明朝E"/>
              <a:ea typeface="HGP明朝E"/>
              <a:cs typeface="HGP明朝E"/>
            </a:endParaRPr>
          </a:p>
          <a:p>
            <a:pPr marL="0" indent="0" algn="ctr">
              <a:buNone/>
            </a:pPr>
            <a:endParaRPr lang="en-US" altLang="ja-JP" dirty="0" smtClean="0">
              <a:solidFill>
                <a:schemeClr val="tx2">
                  <a:lumMod val="50000"/>
                </a:schemeClr>
              </a:solidFill>
              <a:latin typeface="HGP明朝E"/>
              <a:ea typeface="HGP明朝E"/>
              <a:cs typeface="HGP明朝E"/>
            </a:endParaRPr>
          </a:p>
          <a:p>
            <a:pPr marL="0" indent="0" algn="ctr">
              <a:buNone/>
            </a:pPr>
            <a:r>
              <a:rPr lang="ja-JP" altLang="en-US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今と昔の同じ場所の写真を比べることによって</a:t>
            </a:r>
            <a:endParaRPr lang="en-US" altLang="ja-JP" dirty="0" smtClean="0">
              <a:solidFill>
                <a:schemeClr val="tx2">
                  <a:lumMod val="50000"/>
                </a:schemeClr>
              </a:solidFill>
              <a:latin typeface="HGP明朝E"/>
              <a:ea typeface="HGP明朝E"/>
              <a:cs typeface="HGP明朝E"/>
            </a:endParaRPr>
          </a:p>
          <a:p>
            <a:pPr marL="0" indent="0" algn="ctr">
              <a:buNone/>
            </a:pPr>
            <a:r>
              <a:rPr lang="ja-JP" altLang="en-US" dirty="0" smtClean="0">
                <a:solidFill>
                  <a:schemeClr val="tx2">
                    <a:lumMod val="50000"/>
                  </a:schemeClr>
                </a:solidFill>
                <a:latin typeface="HGP明朝E"/>
                <a:ea typeface="HGP明朝E"/>
                <a:cs typeface="HGP明朝E"/>
              </a:rPr>
              <a:t>三島のことをより深く知る事ができて</a:t>
            </a:r>
            <a:endParaRPr lang="en-US" altLang="ja-JP" dirty="0" smtClean="0">
              <a:solidFill>
                <a:schemeClr val="tx2">
                  <a:lumMod val="50000"/>
                </a:schemeClr>
              </a:solidFill>
              <a:latin typeface="HGP明朝E"/>
              <a:ea typeface="HGP明朝E"/>
              <a:cs typeface="HGP明朝E"/>
            </a:endParaRPr>
          </a:p>
          <a:p>
            <a:pPr marL="0" indent="0" algn="ctr">
              <a:buNone/>
            </a:pPr>
            <a:endParaRPr lang="en-US" altLang="ja-JP" dirty="0" smtClean="0">
              <a:solidFill>
                <a:schemeClr val="tx2">
                  <a:lumMod val="50000"/>
                </a:schemeClr>
              </a:solidFill>
              <a:latin typeface="HGP明朝E"/>
              <a:ea typeface="HGP明朝E"/>
              <a:cs typeface="HGP明朝E"/>
            </a:endParaRPr>
          </a:p>
          <a:p>
            <a:pPr marL="0" indent="0" algn="ctr">
              <a:buNone/>
            </a:pPr>
            <a:r>
              <a:rPr lang="ja-JP" altLang="en-US" sz="4300" b="1" u="sng" dirty="0" smtClean="0">
                <a:solidFill>
                  <a:schemeClr val="tx1"/>
                </a:solidFill>
                <a:effectLst>
                  <a:outerShdw blurRad="50800" dist="76200" dir="2700000" algn="tl" rotWithShape="0">
                    <a:schemeClr val="bg1"/>
                  </a:outerShdw>
                </a:effectLst>
                <a:latin typeface="HGP明朝E"/>
                <a:ea typeface="HGP明朝E"/>
                <a:cs typeface="HGP明朝E"/>
              </a:rPr>
              <a:t>三島の愛着心の醸成がされる</a:t>
            </a:r>
            <a:endParaRPr lang="en-US" altLang="ja-JP" sz="4300" b="1" u="sng" dirty="0" smtClean="0">
              <a:solidFill>
                <a:schemeClr val="tx1"/>
              </a:solidFill>
              <a:effectLst>
                <a:outerShdw blurRad="50800" dist="76200" dir="2700000" algn="tl" rotWithShape="0">
                  <a:schemeClr val="bg1"/>
                </a:outerShdw>
              </a:effectLst>
              <a:latin typeface="HGP明朝E"/>
              <a:ea typeface="HGP明朝E"/>
              <a:cs typeface="HGP明朝E"/>
            </a:endParaRPr>
          </a:p>
          <a:p>
            <a:pPr marL="0" indent="0">
              <a:buNone/>
            </a:pPr>
            <a:r>
              <a:rPr kumimoji="1" lang="ja-JP" altLang="ja-JP" dirty="0">
                <a:solidFill>
                  <a:schemeClr val="tx2">
                    <a:lumMod val="50000"/>
                  </a:schemeClr>
                </a:solidFill>
                <a:effectLst>
                  <a:outerShdw blurRad="50800" dist="76200" dir="2700000" algn="tl" rotWithShape="0">
                    <a:schemeClr val="bg1">
                      <a:alpha val="43000"/>
                    </a:schemeClr>
                  </a:outerShdw>
                </a:effectLst>
                <a:latin typeface="HGP明朝E"/>
                <a:ea typeface="HGP明朝E"/>
                <a:cs typeface="HGP明朝E"/>
              </a:rPr>
              <a:t>　</a:t>
            </a:r>
            <a:endParaRPr kumimoji="1" lang="ja-JP" altLang="en-US" dirty="0">
              <a:solidFill>
                <a:schemeClr val="tx2">
                  <a:lumMod val="50000"/>
                </a:schemeClr>
              </a:solidFill>
              <a:effectLst>
                <a:outerShdw blurRad="50800" dist="76200" dir="2700000" algn="tl" rotWithShape="0">
                  <a:schemeClr val="bg1">
                    <a:alpha val="43000"/>
                  </a:schemeClr>
                </a:outerShdw>
              </a:effectLst>
              <a:latin typeface="HGP明朝E"/>
              <a:ea typeface="HGP明朝E"/>
              <a:cs typeface="HGP明朝E"/>
            </a:endParaRPr>
          </a:p>
        </p:txBody>
      </p:sp>
      <p:pic>
        <p:nvPicPr>
          <p:cNvPr id="12" name="図 11" descr="15609320_1692869247692458_1166589279_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-654232"/>
            <a:ext cx="9144000" cy="1130440"/>
          </a:xfrm>
          <a:prstGeom prst="rect">
            <a:avLst/>
          </a:prstGeom>
        </p:spPr>
      </p:pic>
      <p:pic>
        <p:nvPicPr>
          <p:cNvPr id="13" name="図 12" descr="15609320_1692869247692458_1166589279_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" y="6292781"/>
            <a:ext cx="9144000" cy="1130440"/>
          </a:xfrm>
          <a:prstGeom prst="rect">
            <a:avLst/>
          </a:prstGeom>
        </p:spPr>
      </p:pic>
      <p:pic>
        <p:nvPicPr>
          <p:cNvPr id="14" name="図 13" descr="15592494_1692885337690849_2104984384_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4807189"/>
            <a:ext cx="674198" cy="6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3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2016-12-18 10.02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2967" r="2365" b="2151"/>
          <a:stretch/>
        </p:blipFill>
        <p:spPr>
          <a:xfrm>
            <a:off x="0" y="0"/>
            <a:ext cx="9145336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2533612"/>
            <a:ext cx="8229600" cy="2847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76200" dir="2520000" algn="tl" rotWithShape="0">
                    <a:schemeClr val="bg1"/>
                  </a:outerShdw>
                </a:effectLst>
                <a:latin typeface="HGP明朝E"/>
                <a:ea typeface="HGP明朝E"/>
                <a:cs typeface="HGP明朝E"/>
              </a:rPr>
              <a:t>デモ</a:t>
            </a:r>
            <a:endParaRPr kumimoji="1" lang="ja-JP" altLang="en-US" sz="6000" dirty="0">
              <a:solidFill>
                <a:schemeClr val="tx2">
                  <a:lumMod val="50000"/>
                </a:schemeClr>
              </a:solidFill>
              <a:effectLst>
                <a:outerShdw blurRad="50800" dist="76200" dir="2520000" algn="tl" rotWithShape="0">
                  <a:schemeClr val="bg1"/>
                </a:outerShdw>
              </a:effectLst>
              <a:latin typeface="HGP明朝E"/>
              <a:ea typeface="HGP明朝E"/>
              <a:cs typeface="HGP明朝E"/>
            </a:endParaRPr>
          </a:p>
        </p:txBody>
      </p:sp>
      <p:pic>
        <p:nvPicPr>
          <p:cNvPr id="6" name="図 5" descr="15609320_1692869247692458_1166589279_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405"/>
            <a:ext cx="9144000" cy="1130440"/>
          </a:xfrm>
          <a:prstGeom prst="rect">
            <a:avLst/>
          </a:prstGeom>
        </p:spPr>
      </p:pic>
      <p:pic>
        <p:nvPicPr>
          <p:cNvPr id="7" name="図 6" descr="15609320_1692869247692458_1166589279_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780"/>
            <a:ext cx="9144000" cy="1130440"/>
          </a:xfrm>
          <a:prstGeom prst="rect">
            <a:avLst/>
          </a:prstGeom>
        </p:spPr>
      </p:pic>
      <p:pic>
        <p:nvPicPr>
          <p:cNvPr id="11" name="図 10" descr="15595678_1692889634357086_1293065437_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" y="-3325598"/>
            <a:ext cx="8581638" cy="85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15645385_1692866707692712_1257909729_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95" y="3088577"/>
            <a:ext cx="5080001" cy="3365500"/>
          </a:xfrm>
          <a:prstGeom prst="rect">
            <a:avLst/>
          </a:prstGeom>
        </p:spPr>
      </p:pic>
      <p:pic>
        <p:nvPicPr>
          <p:cNvPr id="4" name="図 3" descr="スクリーンショット 2016-12-18 10.02.2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2967" r="2365" b="2151"/>
          <a:stretch/>
        </p:blipFill>
        <p:spPr>
          <a:xfrm>
            <a:off x="0" y="0"/>
            <a:ext cx="9145336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HGP明朝E"/>
                <a:ea typeface="HGP明朝E"/>
                <a:cs typeface="HGP明朝E"/>
              </a:rPr>
              <a:t>効果</a:t>
            </a:r>
            <a:endParaRPr kumimoji="1" lang="ja-JP" altLang="en-US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schemeClr val="bg1"/>
                </a:outerShdw>
              </a:effectLst>
              <a:latin typeface="HGP明朝E"/>
              <a:ea typeface="HGP明朝E"/>
              <a:cs typeface="HGP明朝E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　</a:t>
            </a:r>
            <a:r>
              <a:rPr lang="ja-JP" altLang="en-US" sz="3600" dirty="0" smtClean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三島市への愛着心を醸成できる</a:t>
            </a:r>
            <a:endParaRPr lang="en-US" altLang="ja-JP" sz="3600" dirty="0" smtClean="0">
              <a:solidFill>
                <a:srgbClr val="000000"/>
              </a:solidFill>
              <a:latin typeface="HGP明朝E"/>
              <a:ea typeface="HGP明朝E"/>
              <a:cs typeface="HGP明朝E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　</a:t>
            </a:r>
            <a:r>
              <a:rPr lang="ja-JP" altLang="en-US" sz="3600" dirty="0" smtClean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シニアと子供の絆が結ばれる</a:t>
            </a:r>
            <a:endParaRPr kumimoji="1" lang="ja-JP" altLang="en-US" sz="3600" dirty="0">
              <a:solidFill>
                <a:srgbClr val="00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5" name="図 4" descr="15645385_1692866707692712_1257909729_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95" y="3088577"/>
            <a:ext cx="5080001" cy="3365500"/>
          </a:xfrm>
          <a:prstGeom prst="rect">
            <a:avLst/>
          </a:prstGeom>
        </p:spPr>
      </p:pic>
      <p:pic>
        <p:nvPicPr>
          <p:cNvPr id="6" name="図 5" descr="15609320_1692869247692458_1166589279_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220"/>
            <a:ext cx="9144000" cy="1130440"/>
          </a:xfrm>
          <a:prstGeom prst="rect">
            <a:avLst/>
          </a:prstGeom>
        </p:spPr>
      </p:pic>
      <p:pic>
        <p:nvPicPr>
          <p:cNvPr id="7" name="図 6" descr="15609320_1692869247692458_1166589279_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780"/>
            <a:ext cx="9144000" cy="1130440"/>
          </a:xfrm>
          <a:prstGeom prst="rect">
            <a:avLst/>
          </a:prstGeom>
        </p:spPr>
      </p:pic>
      <p:pic>
        <p:nvPicPr>
          <p:cNvPr id="9" name="図 8" descr="15592494_1692885337690849_2104984384_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6" y="1691130"/>
            <a:ext cx="381000" cy="381000"/>
          </a:xfrm>
          <a:prstGeom prst="rect">
            <a:avLst/>
          </a:prstGeom>
        </p:spPr>
      </p:pic>
      <p:pic>
        <p:nvPicPr>
          <p:cNvPr id="10" name="図 9" descr="15592494_1692885337690849_2104984384_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6" y="2471766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8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2016-12-18 10.02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2967" r="2365" b="2151"/>
          <a:stretch/>
        </p:blipFill>
        <p:spPr>
          <a:xfrm>
            <a:off x="0" y="0"/>
            <a:ext cx="9145336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2307887"/>
            <a:ext cx="8229600" cy="1920134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714516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chemeClr val="bg1"/>
                  </a:outerShdw>
                </a:effectLst>
                <a:latin typeface="HGP明朝E"/>
                <a:ea typeface="HGP明朝E"/>
                <a:cs typeface="HGP明朝E"/>
              </a:rPr>
              <a:t>ご清聴</a:t>
            </a:r>
            <a:r>
              <a:rPr kumimoji="1" lang="en-US" altLang="ja-JP" dirty="0" smtClean="0">
                <a:solidFill>
                  <a:srgbClr val="714516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chemeClr val="bg1"/>
                  </a:outerShdw>
                </a:effectLst>
                <a:latin typeface="HGP明朝E"/>
                <a:ea typeface="HGP明朝E"/>
                <a:cs typeface="HGP明朝E"/>
              </a:rPr>
              <a:t/>
            </a:r>
            <a:br>
              <a:rPr kumimoji="1" lang="en-US" altLang="ja-JP" dirty="0" smtClean="0">
                <a:solidFill>
                  <a:srgbClr val="714516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chemeClr val="bg1"/>
                  </a:outerShdw>
                </a:effectLst>
                <a:latin typeface="HGP明朝E"/>
                <a:ea typeface="HGP明朝E"/>
                <a:cs typeface="HGP明朝E"/>
              </a:rPr>
            </a:br>
            <a:r>
              <a:rPr kumimoji="1" lang="ja-JP" altLang="en-US" dirty="0" smtClean="0">
                <a:solidFill>
                  <a:srgbClr val="714516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chemeClr val="bg1"/>
                  </a:outerShdw>
                </a:effectLst>
                <a:latin typeface="HGP明朝E"/>
                <a:ea typeface="HGP明朝E"/>
                <a:cs typeface="HGP明朝E"/>
              </a:rPr>
              <a:t>ありがとうございました</a:t>
            </a:r>
            <a:endParaRPr kumimoji="1" lang="ja-JP" altLang="en-US" dirty="0">
              <a:solidFill>
                <a:srgbClr val="714516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chemeClr val="bg1"/>
                </a:outerShdw>
              </a:effectLst>
              <a:latin typeface="HGP明朝E"/>
              <a:ea typeface="HGP明朝E"/>
              <a:cs typeface="HGP明朝E"/>
            </a:endParaRPr>
          </a:p>
        </p:txBody>
      </p:sp>
      <p:pic>
        <p:nvPicPr>
          <p:cNvPr id="5" name="図 4" descr="15609320_1692869247692458_1166589279_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220"/>
            <a:ext cx="9144000" cy="1130440"/>
          </a:xfrm>
          <a:prstGeom prst="rect">
            <a:avLst/>
          </a:prstGeom>
        </p:spPr>
      </p:pic>
      <p:pic>
        <p:nvPicPr>
          <p:cNvPr id="6" name="図 5" descr="15609320_1692869247692458_1166589279_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780"/>
            <a:ext cx="9144000" cy="11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8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インク瓶.thmx</Template>
  <TotalTime>377</TotalTime>
  <Words>30</Words>
  <Application>Microsoft Macintosh PowerPoint</Application>
  <PresentationFormat>画面に合わせる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みやび</vt:lpstr>
      <vt:lpstr>PowerPoint プレゼンテーション</vt:lpstr>
      <vt:lpstr>三島市からの課題＝移住・定住</vt:lpstr>
      <vt:lpstr>解決するには</vt:lpstr>
      <vt:lpstr>PowerPoint プレゼンテーション</vt:lpstr>
      <vt:lpstr>効果</vt:lpstr>
      <vt:lpstr>ご清聴 ありがとうございました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セピアキャット</dc:title>
  <dc:creator>totani ryota</dc:creator>
  <cp:lastModifiedBy>totani ryota</cp:lastModifiedBy>
  <cp:revision>29</cp:revision>
  <dcterms:created xsi:type="dcterms:W3CDTF">2016-12-18T00:29:07Z</dcterms:created>
  <dcterms:modified xsi:type="dcterms:W3CDTF">2016-12-18T06:46:43Z</dcterms:modified>
</cp:coreProperties>
</file>